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70" r:id="rId12"/>
    <p:sldId id="265" r:id="rId13"/>
    <p:sldId id="266" r:id="rId14"/>
    <p:sldId id="267" r:id="rId15"/>
    <p:sldId id="268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CD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90" d="100"/>
          <a:sy n="90" d="100"/>
        </p:scale>
        <p:origin x="-9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B7D4C-B2D0-4EDC-ADFD-01EE9340143B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05D65-3B33-4126-8281-46798B25CD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углом 4"/>
          <p:cNvSpPr/>
          <p:nvPr/>
        </p:nvSpPr>
        <p:spPr>
          <a:xfrm>
            <a:off x="4714876" y="4071942"/>
            <a:ext cx="4143404" cy="1785950"/>
          </a:xfrm>
          <a:prstGeom prst="snip1Rect">
            <a:avLst/>
          </a:prstGeom>
          <a:solidFill>
            <a:srgbClr val="FBFC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4282" y="285728"/>
            <a:ext cx="8643998" cy="2357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2910" y="357166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Segoe Print" pitchFamily="2" charset="0"/>
              </a:rPr>
              <a:t>История жизни святителя Луки, рассказанная им самим</a:t>
            </a:r>
            <a:endParaRPr lang="ru-RU" sz="4400" dirty="0">
              <a:latin typeface="Segoe Prin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6314" y="407194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Я делаю поразительные открытия. Работаю без перерыва. Хочу многое написать. Боюсь не успеть. Я нахожусь в зените своей жизни. Я должен успеть…</a:t>
            </a:r>
          </a:p>
          <a:p>
            <a:pPr algn="r"/>
            <a:r>
              <a:rPr lang="ru-RU" dirty="0" smtClean="0"/>
              <a:t>Из письма к сыну, 1937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5643570" y="214290"/>
            <a:ext cx="3286148" cy="2786082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14282" y="3786190"/>
            <a:ext cx="6429420" cy="271464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3857628"/>
            <a:ext cx="58579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Чрезвычайно трудный путь сельского хирурга самоучки, который мне пришлось пройти, научил меня чрезвычайно многому, чем хотелось бы теперь, на склоне моей хирургической деятельности поделиться с моими молодыми товарищами, что бы облегчить их трудные задачи. </a:t>
            </a:r>
          </a:p>
          <a:p>
            <a:pPr algn="r"/>
            <a:r>
              <a:rPr lang="ru-RU" dirty="0" smtClean="0"/>
              <a:t>   </a:t>
            </a:r>
            <a:r>
              <a:rPr lang="ru-RU" dirty="0" err="1" smtClean="0"/>
              <a:t>В.Ф.Войно-Ясенецкий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предисловие к первому изданию </a:t>
            </a:r>
          </a:p>
          <a:p>
            <a:pPr algn="r"/>
            <a:r>
              <a:rPr lang="ru-RU" dirty="0" smtClean="0"/>
              <a:t>«Очерков гнойной хирургии»</a:t>
            </a:r>
            <a:endParaRPr lang="ru-RU" dirty="0"/>
          </a:p>
        </p:txBody>
      </p:sp>
      <p:pic>
        <p:nvPicPr>
          <p:cNvPr id="8194" name="Picture 2" descr="033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857" y="214290"/>
            <a:ext cx="5542675" cy="349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285728"/>
            <a:ext cx="32147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Оригинальный рисунок хирурга — епископа, иллюстрирующий соответствующий материал одного из разделов книги «Очерки гнойной хирургии», впервые вышедшего отдельной книгой в 1934 году.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142844" y="5143512"/>
            <a:ext cx="3786214" cy="1285884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71538" y="142852"/>
            <a:ext cx="6500858" cy="2357454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142853"/>
            <a:ext cx="6072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Приступая к операции надо иметь в виду не только брюшную полость, а всего больного человека, который, к сожалению, так часто у врачей именуется «случаем». Человек в тоске и страхе, сердце у него трепещет не только в прямом, но и в переносном смысле. </a:t>
            </a:r>
          </a:p>
          <a:p>
            <a:pPr algn="r"/>
            <a:r>
              <a:rPr lang="ru-RU" dirty="0" smtClean="0"/>
              <a:t>           В.Ф. </a:t>
            </a:r>
            <a:r>
              <a:rPr lang="ru-RU" dirty="0" err="1" smtClean="0"/>
              <a:t>Войно-Ясенецкий</a:t>
            </a:r>
            <a:r>
              <a:rPr lang="ru-RU" dirty="0" smtClean="0"/>
              <a:t>, </a:t>
            </a:r>
          </a:p>
          <a:p>
            <a:pPr algn="r"/>
            <a:r>
              <a:rPr lang="ru-RU" dirty="0" smtClean="0"/>
              <a:t>предисловие к первому изданию </a:t>
            </a:r>
          </a:p>
          <a:p>
            <a:pPr algn="r"/>
            <a:r>
              <a:rPr lang="ru-RU" dirty="0" smtClean="0"/>
              <a:t>«Очерков гнойной хирургии»</a:t>
            </a:r>
            <a:endParaRPr lang="ru-RU" dirty="0"/>
          </a:p>
        </p:txBody>
      </p:sp>
      <p:pic>
        <p:nvPicPr>
          <p:cNvPr id="3" name="Содержимое 3" descr="&amp;scy;&amp;vcy;. &amp;Lcy;&amp;ucy;&amp;kcy;&amp;acy; &amp;ncy;&amp;acy; &amp;ocy;&amp;pcy;&amp;iecy;&amp;rcy;&amp;acy;&amp;tscy;&amp;icy;&amp;icy;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14620"/>
            <a:ext cx="5080000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103674"/>
            <a:ext cx="3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i="1" dirty="0" smtClean="0">
                <a:solidFill>
                  <a:schemeClr val="bg1"/>
                </a:solidFill>
              </a:rPr>
              <a:t> оперирует пациента. Хирургическое отделение городской больницы в Ташкенте. 1917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ая прямоугольная выноска 5"/>
          <p:cNvSpPr/>
          <p:nvPr/>
        </p:nvSpPr>
        <p:spPr>
          <a:xfrm>
            <a:off x="4500562" y="3643314"/>
            <a:ext cx="4357718" cy="2000264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071538" y="214290"/>
            <a:ext cx="7929618" cy="192882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42976" y="28572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Туруханске, когда я выходил из баржи, толпа народа, ожидавшая меня, вдруг опустилась на колени, прося благословения. Меня сразу же поместили в квартире врача больницы и предложили вести врачебную работу. С двумя помощниками я делал такие большие операции, как резекция верхней челюсти, большие чревосечения, гинекологические операции и немало глазных.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786190"/>
            <a:ext cx="4000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23 апреля 1930 г. я был вторично арестован. </a:t>
            </a:r>
          </a:p>
          <a:p>
            <a:pPr algn="just"/>
            <a:r>
              <a:rPr lang="ru-RU" dirty="0" smtClean="0"/>
              <a:t>	На допросах я скоро убедился, что от меня хотят добиться отречения от священного сана. Тогда я объявил голодовку протеста.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442912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amp;Pcy;&amp;rcy;&amp;iecy;&amp;pcy;&amp;ocy;&amp;dcy;&amp;acy;&amp;vcy;&amp;acy;&amp;tcy;&amp;iecy;&amp;lcy;&amp;icy; &amp;Icy;&amp;ncy;&amp;scy;&amp;tcy;&amp;icy;&amp;tcy;&amp;ucy;&amp;tcy;&amp;acy; &amp;ucy;&amp;scy;&amp;ocy;&amp;vcy;&amp;iecy;&amp;rcy;&amp;shcy;&amp;iecy;&amp;ncy;&amp;scy;&amp;tcy;&amp;vcy;&amp;ocy;&amp;vcy;&amp;acy;&amp;ncy;&amp;icy;&amp;yacy; &amp;vcy;&amp;rcy;&amp;acy;&amp;chcy;&amp;iecy;&amp;jcy;. &amp;IEcy;&amp;pcy;&amp;icy;&amp;scy;&amp;kcy;&amp;ocy;&amp;pcy; &amp;Lcy;&amp;ucy;&amp;kcy;&amp;acy; - &amp;vcy; &amp;tscy;&amp;iecy;&amp;ncy;&amp;tcy;&amp;rcy;&amp;iecy;. &amp;Tcy;&amp;acy;&amp;shcy;&amp;kcy;&amp;iecy;&amp;ncy;&amp;tcy;, 19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717" y="142852"/>
            <a:ext cx="5322283" cy="3756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знак завершения 9"/>
          <p:cNvSpPr/>
          <p:nvPr/>
        </p:nvSpPr>
        <p:spPr>
          <a:xfrm>
            <a:off x="4071934" y="3429000"/>
            <a:ext cx="4786346" cy="928694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2000" y="4429108"/>
            <a:ext cx="4429156" cy="228604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214290"/>
            <a:ext cx="3643338" cy="471490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357167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своих покаянных молитвах я усердно просил прощение за двух летнее продолжение работы по хирургии, но однажды моя молитва была остановлена голосом из неземного мира: «В этом не кайся!»  И я понял, что «Очерки гнойной хирургии» были угодны Богу, ибо в огромной степени увеличили силу и значение моего исповедания имени Христова в разгар антирелигиозной  пропаганды.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3438" y="4572008"/>
            <a:ext cx="42148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1937 г. начался страшный для Святой Церкви период – </a:t>
            </a:r>
            <a:r>
              <a:rPr lang="ru-RU" dirty="0" err="1" smtClean="0"/>
              <a:t>период</a:t>
            </a:r>
            <a:r>
              <a:rPr lang="ru-RU" dirty="0" smtClean="0"/>
              <a:t> власти Ежова как начальника Московского ГПУ. Начались массовые аресты духовенства и всех, кого подозревали во вражде к советской власти. Конечно, был арестован и я.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1934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Преподаватели Института усовершенствования врачей. Епископ Лука — в центре. Ташкент, 1936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357158" y="5214950"/>
            <a:ext cx="4143404" cy="1214446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572000" y="3714752"/>
            <a:ext cx="4429156" cy="292895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571604" y="357166"/>
            <a:ext cx="7429552" cy="1785950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643042" y="428604"/>
            <a:ext cx="72152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Наступило лето 1941 г., когда гитлеровские полчища, покончив с западными странами, вторглись в пределы СССР. В конце июля прилетел на самолете в Большую Мурту главный хирург Красноярского госпиталя и просил меня лететь вместе с ним в Красноярск, где я был назначен главным хирургом эвакогоспиталя 1515.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43438" y="3857628"/>
            <a:ext cx="4286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Раненые офицеры и солдаты любили очень меня. Когда я обходил палаты по утрам, меня радостно приветствовали раненные. Некоторые из них, безуспешно оперированные в других госпиталях по поводу ранения в больших суставах, излеченные мною, неизменно салютовали мне высоко поднятыми прямыми ногами.</a:t>
            </a:r>
            <a:endParaRPr lang="ru-RU" dirty="0"/>
          </a:p>
        </p:txBody>
      </p:sp>
      <p:pic>
        <p:nvPicPr>
          <p:cNvPr id="4098" name="Picture 2" descr="043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4357686" cy="2943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514351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Епископ — хирург В.Ф. </a:t>
            </a:r>
            <a:r>
              <a:rPr lang="ru-RU" i="1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i="1" dirty="0" smtClean="0">
                <a:solidFill>
                  <a:schemeClr val="bg1"/>
                </a:solidFill>
              </a:rPr>
              <a:t> с медицинским персоналом. Эвакогоспиталь №1515; Красноярск, 1942 г.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4572000" y="5286388"/>
            <a:ext cx="4572000" cy="142876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214282" y="1142984"/>
            <a:ext cx="4500594" cy="4071966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1285860"/>
            <a:ext cx="43577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По окончании моей ссылки в 1943 г. я был назначен в Тамбов, в области которого до революции было сто десять церквей, а я застал только две. </a:t>
            </a:r>
          </a:p>
          <a:p>
            <a:pPr algn="just"/>
            <a:r>
              <a:rPr lang="ru-RU" dirty="0" smtClean="0"/>
              <a:t>	Имея много свободного времени, я и в Тамбове около двух лет совмещал церковное служение с работой в госпиталях для раненных. </a:t>
            </a:r>
          </a:p>
          <a:p>
            <a:pPr algn="just"/>
            <a:r>
              <a:rPr lang="ru-RU" dirty="0" smtClean="0"/>
              <a:t>	В 1946 г. я получил Сталинскую премию Первой степени за мои «Очерки гнойной хирургии» и «Поздние резекции при инфицированных ранениях больших суставов».</a:t>
            </a:r>
            <a:endParaRPr lang="ru-RU" dirty="0"/>
          </a:p>
        </p:txBody>
      </p:sp>
      <p:pic>
        <p:nvPicPr>
          <p:cNvPr id="3074" name="Picture 2" descr="http://iron7372.narod.ru/olderfiles/1/_MG_2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52"/>
            <a:ext cx="3984880" cy="5264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3438" y="542926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Святитель Лука. Прижизненный портрет. Время создания 1940-46г.г. художником артелей Владимирских сел Палех, Мстера, Федоскино.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4929190" y="3857628"/>
            <a:ext cx="3929090" cy="71438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071934" y="5072074"/>
            <a:ext cx="4929222" cy="1643074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2844" y="142852"/>
            <a:ext cx="4071966" cy="150019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214290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В мае 1946 года я был переведен на должность архиепископа Симферопольского  и Крымского…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5143511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Святитель Лука прошел путь служения Богу длинной в 38 лет. Приняв сан в 1920 году до самых последних дней своей жизни, до последнего своего вздоха, он оставался верным Церкви и Богу. </a:t>
            </a:r>
            <a:endParaRPr lang="ru-RU" dirty="0"/>
          </a:p>
        </p:txBody>
      </p:sp>
      <p:pic>
        <p:nvPicPr>
          <p:cNvPr id="2050" name="Picture 2" descr="http://sudakskiy-dvorik.ru/wp-content/uploads/2017/03/svyatitel_l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38576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pravkamchatka.ru/res/Image/1/1.4/18.jpg"/>
          <p:cNvPicPr>
            <a:picLocks noChangeAspect="1" noChangeArrowheads="1"/>
          </p:cNvPicPr>
          <p:nvPr/>
        </p:nvPicPr>
        <p:blipFill>
          <a:blip r:embed="rId4"/>
          <a:srcRect l="7661" t="2912" r="3906" b="14078"/>
          <a:stretch>
            <a:fillRect/>
          </a:stretch>
        </p:blipFill>
        <p:spPr bwMode="auto">
          <a:xfrm>
            <a:off x="4357686" y="500042"/>
            <a:ext cx="4572032" cy="3453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2066" y="392906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Святитель Лука с прихожанами, 1953 г.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142844" y="1643050"/>
            <a:ext cx="4786346" cy="3643338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785926"/>
            <a:ext cx="4500594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4">
                    <a:lumMod val="75000"/>
                  </a:schemeClr>
                </a:solidFill>
              </a:rPr>
              <a:t> 	</a:t>
            </a:r>
            <a:r>
              <a:rPr lang="ru-RU" dirty="0" smtClean="0"/>
              <a:t>Весь мир живых существ, даже вся природа являет великий закон постепенного и бесконечного совершенствования форм, и невозможность допустить, что бы высшее совершенство, достигнутое в земной природе, духовность человека, не имело дальнейшего развития за пределами земного мира.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1200" i="1" dirty="0" smtClean="0"/>
              <a:t> </a:t>
            </a:r>
            <a:r>
              <a:rPr lang="ru-RU" sz="1100" i="1" dirty="0" smtClean="0"/>
              <a:t/>
            </a:r>
            <a:br>
              <a:rPr lang="ru-RU" sz="1100" i="1" dirty="0" smtClean="0"/>
            </a:br>
            <a:r>
              <a:rPr lang="ru-RU" sz="1100" i="1" dirty="0" smtClean="0"/>
              <a:t>                                            </a:t>
            </a:r>
            <a:r>
              <a:rPr lang="ru-RU" sz="1600" dirty="0" smtClean="0"/>
              <a:t>Святитель Лука </a:t>
            </a:r>
            <a:r>
              <a:rPr lang="ru-RU" sz="1600" dirty="0" err="1" smtClean="0"/>
              <a:t>Войно-Ясенецкий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   «Дух, душа, тело»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42852"/>
            <a:ext cx="3857652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500166" y="357166"/>
            <a:ext cx="6715172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СПАСИБО ЗА ВНИМАНИЕ!</a:t>
            </a:r>
            <a:endParaRPr lang="ru-RU" sz="4000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28728" y="1500174"/>
            <a:ext cx="6929486" cy="250033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 </a:t>
            </a:r>
            <a:r>
              <a:rPr lang="ru-RU" i="1" dirty="0" smtClean="0">
                <a:solidFill>
                  <a:schemeClr val="tx1"/>
                </a:solidFill>
              </a:rPr>
              <a:t>презентации использовались материалы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1. Святитель Лука. Архиепископ Симферопольский и Крымский. Избранные творения/ </a:t>
            </a:r>
            <a:r>
              <a:rPr lang="ru-RU" dirty="0" err="1" smtClean="0">
                <a:solidFill>
                  <a:schemeClr val="tx1"/>
                </a:solidFill>
              </a:rPr>
              <a:t>Редактор-сост</a:t>
            </a:r>
            <a:r>
              <a:rPr lang="ru-RU" dirty="0" smtClean="0">
                <a:solidFill>
                  <a:schemeClr val="tx1"/>
                </a:solidFill>
              </a:rPr>
              <a:t>. А.З. Лобанова. – М.: Сибирская </a:t>
            </a:r>
            <a:r>
              <a:rPr lang="ru-RU" dirty="0" err="1" smtClean="0">
                <a:solidFill>
                  <a:schemeClr val="tx1"/>
                </a:solidFill>
              </a:rPr>
              <a:t>Благозвонница</a:t>
            </a:r>
            <a:r>
              <a:rPr lang="ru-RU" dirty="0" smtClean="0">
                <a:solidFill>
                  <a:schemeClr val="tx1"/>
                </a:solidFill>
              </a:rPr>
              <a:t>, 2014. – 751с.</a:t>
            </a:r>
          </a:p>
          <a:p>
            <a:pPr marL="342900" indent="-342900" algn="ctr">
              <a:buAutoNum type="arabicPeriod" startAt="2"/>
            </a:pPr>
            <a:r>
              <a:rPr lang="ru-RU" dirty="0" err="1" smtClean="0">
                <a:solidFill>
                  <a:schemeClr val="tx1"/>
                </a:solidFill>
              </a:rPr>
              <a:t>Войно-Ясенецкий</a:t>
            </a:r>
            <a:r>
              <a:rPr lang="ru-RU" dirty="0" smtClean="0">
                <a:solidFill>
                  <a:schemeClr val="tx1"/>
                </a:solidFill>
              </a:rPr>
              <a:t> В.Ф. (Архиепископ Лука) Очерки гнойной хирургии. – М.: </a:t>
            </a:r>
            <a:r>
              <a:rPr lang="ru-RU" dirty="0" err="1" smtClean="0">
                <a:solidFill>
                  <a:schemeClr val="tx1"/>
                </a:solidFill>
              </a:rPr>
              <a:t>Изд-воБИНОМ</a:t>
            </a:r>
            <a:r>
              <a:rPr lang="ru-RU" dirty="0" smtClean="0">
                <a:solidFill>
                  <a:schemeClr val="tx1"/>
                </a:solidFill>
              </a:rPr>
              <a:t>, 2015. – 720 с., ил.</a:t>
            </a:r>
          </a:p>
          <a:p>
            <a:pPr marL="342900" indent="-342900" algn="ctr"/>
            <a:r>
              <a:rPr lang="ru-RU" dirty="0" smtClean="0">
                <a:solidFill>
                  <a:schemeClr val="tx1"/>
                </a:solidFill>
              </a:rPr>
              <a:t>3. </a:t>
            </a:r>
            <a:r>
              <a:rPr lang="ru-RU" dirty="0" smtClean="0">
                <a:solidFill>
                  <a:schemeClr val="tx1"/>
                </a:solidFill>
              </a:rPr>
              <a:t>http://bookz.ru/authors/ekaterina-kalikinskaa/svatitel_900.html</a:t>
            </a:r>
          </a:p>
          <a:p>
            <a:pPr marL="342900" indent="-342900"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571604" y="5286388"/>
            <a:ext cx="6572296" cy="142876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Презентацию подготовили сотрудники музея истории ЧГМА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Губанова И.В.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Москалева Е.П.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214282" y="214290"/>
            <a:ext cx="4143404" cy="650085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85720" y="214290"/>
            <a:ext cx="38576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Когда говорят «идеальный врач» многие вспоминают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, он же святитель Лука архиепископ Красноярский. Для многих людей именно этот великий врач стал образцом служения профессии и людям. Он сумел, не смотря ни на какие жизненные коллизии и трудности, на протяжении многих лет сочетать профессию врача – хирурга, занятия наукой и служение Богу.</a:t>
            </a:r>
          </a:p>
          <a:p>
            <a:pPr algn="just"/>
            <a:r>
              <a:rPr lang="ru-RU" dirty="0" smtClean="0"/>
              <a:t>	Как выразился академик Павлов в письме Валентину Феликсовичу: «В тяжелое время, полное неотступной скорби для думающих и чувствующих – остается одна жизненная опора – исполнение по мере сил принятого на себя долга». В чем же видел свой долг святитель Лук? Предоставим слово ему самому…</a:t>
            </a:r>
            <a:endParaRPr lang="ru-RU" dirty="0"/>
          </a:p>
        </p:txBody>
      </p:sp>
      <p:pic>
        <p:nvPicPr>
          <p:cNvPr id="1028" name="Picture 4" descr="https://pp.vk.me/c631922/v631922878/21688/Fbfd9FQ2LY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600575" cy="57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4000496" y="2643182"/>
            <a:ext cx="4286280" cy="2714644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00232" y="357166"/>
            <a:ext cx="5857916" cy="19288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4810" y="2857496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Во время вступительных экзаменов мной овладело тяжелое раздумье о том, правильный ли жизненный путь я избираю. Недолгие колебания кончились решением, что я не в праве заниматься тем, что мне нравится, но обязан заниматься тем, что полезно для страдающих людей.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428604"/>
            <a:ext cx="56436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Из «Автобиографии» В.Ф. </a:t>
            </a:r>
            <a:r>
              <a:rPr lang="ru-RU" sz="2000" b="1" dirty="0" err="1" smtClean="0"/>
              <a:t>Войно-Ясенецкого</a:t>
            </a:r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r>
              <a:rPr lang="ru-RU" dirty="0" smtClean="0">
                <a:latin typeface="Segoe Print" pitchFamily="2" charset="0"/>
                <a:ea typeface="Batang" pitchFamily="18" charset="-127"/>
              </a:rPr>
              <a:t>Воспоминания были продиктованы секретарю полностью ослепшим архиепископом Лукой в 1958 г. в Симферополе.</a:t>
            </a:r>
            <a:endParaRPr lang="ru-RU" dirty="0">
              <a:latin typeface="Segoe Print" pitchFamily="2" charset="0"/>
              <a:ea typeface="Batang" pitchFamily="18" charset="-127"/>
            </a:endParaRPr>
          </a:p>
        </p:txBody>
      </p:sp>
      <p:pic>
        <p:nvPicPr>
          <p:cNvPr id="6" name="Рисунок 5" descr="&amp;Scy;&amp;tcy;.&amp;Lcy;&amp;ucy;&amp;k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00372"/>
            <a:ext cx="3214710" cy="3571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знак завершения 5"/>
          <p:cNvSpPr/>
          <p:nvPr/>
        </p:nvSpPr>
        <p:spPr>
          <a:xfrm>
            <a:off x="214282" y="5214950"/>
            <a:ext cx="3857652" cy="1143008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000496" y="1214422"/>
            <a:ext cx="4857784" cy="2786082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6248" y="1357298"/>
            <a:ext cx="4357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Это соответствовало моим стремлениям быть полезным для крестьян, так плохо обеспеченных медицинской помощью, но поперек дороги стояло мое почти отвращение к естественным наукам. Я все-таки преодолел это отвращение и поступил на медицинский факультет Киевского университета.</a:t>
            </a:r>
            <a:endParaRPr lang="ru-RU" dirty="0"/>
          </a:p>
        </p:txBody>
      </p:sp>
      <p:pic>
        <p:nvPicPr>
          <p:cNvPr id="14338" name="Picture 2" descr="http://bookz.ru/authors/ekaterina-kalikinskaa/svatitel_900/i_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7507"/>
            <a:ext cx="3370192" cy="5147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528638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Валентин </a:t>
            </a:r>
            <a:r>
              <a:rPr lang="ru-RU" i="1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i="1" dirty="0" smtClean="0">
                <a:solidFill>
                  <a:schemeClr val="bg1"/>
                </a:solidFill>
              </a:rPr>
              <a:t> – студент Киевского университета св. Владимира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4071934" y="1214422"/>
            <a:ext cx="5072066" cy="3143272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4810" y="1214422"/>
            <a:ext cx="4786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На третьем курсе я страстно увлекся изучением операций на трупах. Произошла интересная эволюция моих способностей: умение весьма тонко рисовать и моя любовь к форме перешли в любовь к анатомии и тонкую художественную работу при анатомической </a:t>
            </a:r>
            <a:r>
              <a:rPr lang="ru-RU" dirty="0" err="1" smtClean="0"/>
              <a:t>препаровке</a:t>
            </a:r>
            <a:r>
              <a:rPr lang="ru-RU" dirty="0" smtClean="0"/>
              <a:t> и при операциях на трупах. Из неудавшегося художника я стал художником анатомии и хирургии.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500462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4214810" y="5572140"/>
            <a:ext cx="4786346" cy="1000108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2844" y="2714620"/>
            <a:ext cx="4000528" cy="292895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00100" y="142852"/>
            <a:ext cx="7143800" cy="185738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2714620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С самого начала своей хирургической деятельности в Чите, Любаже и Романовке я ясно понял, как огромно значение гнойной хирургии и как мало знаний о ней вынес я из университета. Я поставил своей задачей глубокое самостоятельное изучение диагностики и терапии гнойных заболеваний…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14290"/>
            <a:ext cx="7000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Чите в госпитале было два хирургических отделения: одним заведовал опытный хирурги, а другое главврач поручил мне. Я сразу же развил большую хирургическую работу, оперируя раненых, и , не имея специальной подготовки  по хирургии, сразу стал делать крупные операции на костях, суставах, черепе. Результаты работы были вполне хорошими, несчастий не бывало.</a:t>
            </a:r>
            <a:endParaRPr lang="ru-RU" dirty="0"/>
          </a:p>
        </p:txBody>
      </p:sp>
      <p:pic>
        <p:nvPicPr>
          <p:cNvPr id="12290" name="Picture 2" descr="http://bookz.ru/authors/ekaterina-kalikinskaa/svatitel_900/i_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4643434" cy="34223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29092" y="5643578"/>
            <a:ext cx="471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В.Ф. </a:t>
            </a:r>
            <a:r>
              <a:rPr lang="ru-RU" i="1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i="1" dirty="0" smtClean="0">
                <a:solidFill>
                  <a:schemeClr val="bg1"/>
                </a:solidFill>
              </a:rPr>
              <a:t> с персоналом Читинского военного госпиталя, 1904 г., Чита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знак завершения 7"/>
          <p:cNvSpPr/>
          <p:nvPr/>
        </p:nvSpPr>
        <p:spPr>
          <a:xfrm>
            <a:off x="285720" y="5929330"/>
            <a:ext cx="3786214" cy="92867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857620" y="2571744"/>
            <a:ext cx="5286380" cy="3714776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tambovgrad.ru/upfiles/lu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3606537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786050" y="142852"/>
            <a:ext cx="6143668" cy="2000264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786050" y="14285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конце моего пребывания  в Переславле пришло мне на мысль изложить свой опыт в особой книге – «Очерки гнойной хирургии». Я составил план этой книги и написал предисловие к ней. И тогда, к моему удивлению, у меня появилась странная неотвязная мысль: «Когда эта книга будет написана, на ней будет стоять имя епископа»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9058" y="2571744"/>
            <a:ext cx="500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Я продолжал работать в качестве главного врача больницы, широко оперировал каждый день и даже ночью и не мог не обрабатывать своих наблюдений научно. Для этого мне нередко приходилось делать исследования на трупах в больничном морге. Свою работу мне приходилось начинать с собственноручной очистки их от вшей и нечистот. Многие из этих исследований легли в основу моей книги «Очерки гнойной хирургии», выдержавшей	 три издания. За нее я получил Сталинскую премию первой степени.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5934670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Земский врач Валентин Феликсович </a:t>
            </a:r>
            <a:r>
              <a:rPr lang="ru-RU" i="1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i="1" dirty="0" smtClean="0">
                <a:solidFill>
                  <a:schemeClr val="bg1"/>
                </a:solidFill>
              </a:rPr>
              <a:t>; 1915 год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нак завершения 8"/>
          <p:cNvSpPr/>
          <p:nvPr/>
        </p:nvSpPr>
        <p:spPr>
          <a:xfrm>
            <a:off x="3214678" y="214290"/>
            <a:ext cx="4500594" cy="928670"/>
          </a:xfrm>
          <a:prstGeom prst="flowChartTermina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4357694"/>
            <a:ext cx="9144000" cy="235745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4071934" y="1785926"/>
            <a:ext cx="4857784" cy="214314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14810" y="2143116"/>
            <a:ext cx="4643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Быть священнослужителем, а тем более епископом мне и во сне не снилось, но неведомые нам пути жизни нашей вполне известны Всеведущему Богу, еще когда мы во чреве матери.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4500570"/>
            <a:ext cx="8786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В это время в Ташкент был переведен другой ссыльный, Преосвященный Андрей Уфимский. Незадолго до своего ареста он был в Москве и Патриарх Тихон дал ему право избирать кандидатов для возведения в сан епископа и рукополагать их. </a:t>
            </a:r>
          </a:p>
          <a:p>
            <a:pPr algn="ctr"/>
            <a:r>
              <a:rPr lang="ru-RU" dirty="0" smtClean="0"/>
              <a:t>***</a:t>
            </a:r>
          </a:p>
          <a:p>
            <a:pPr algn="just"/>
            <a:r>
              <a:rPr lang="ru-RU" dirty="0" smtClean="0"/>
              <a:t>	Он говорил мне, что хотел дать мне имя святителя </a:t>
            </a:r>
            <a:r>
              <a:rPr lang="ru-RU" dirty="0" err="1" smtClean="0"/>
              <a:t>Пантелеимона</a:t>
            </a:r>
            <a:r>
              <a:rPr lang="ru-RU" dirty="0" smtClean="0"/>
              <a:t>, но когда побывал на Литургии, совершенной мною, и услышал мою проповедь, то нашел что мне гораздо более подходит имя апостола –евангелиста, врача и иконописца Луки.</a:t>
            </a:r>
            <a:endParaRPr lang="ru-RU" dirty="0"/>
          </a:p>
        </p:txBody>
      </p:sp>
      <p:pic>
        <p:nvPicPr>
          <p:cNvPr id="10244" name="Picture 4" descr="031n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3214710" cy="419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86116" y="28572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Лука (</a:t>
            </a:r>
            <a:r>
              <a:rPr lang="ru-RU" dirty="0" err="1" smtClean="0">
                <a:solidFill>
                  <a:schemeClr val="bg1"/>
                </a:solidFill>
              </a:rPr>
              <a:t>Войно-Ясенецкий</a:t>
            </a:r>
            <a:r>
              <a:rPr lang="ru-RU" dirty="0" smtClean="0">
                <a:solidFill>
                  <a:schemeClr val="bg1"/>
                </a:solidFill>
              </a:rPr>
              <a:t>) в служебном архиерейском облачении. 1923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1000" t="1000" r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14282" y="142852"/>
            <a:ext cx="5000660" cy="3786214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В годы моего священничества и работы главврачом ташкентской больницы я не переставал писать свои «Очерки гнойной хирургии». Я обратился к начальнику тюрьмы, в которой находился с просьбой написать последнюю главу книги. . Он был так любезен, что предоставил  мне право писать а его рабочем кабинете по окончании его работы. Я скоро окончил первый выпуск своей книги. На заглавном листе я написал: «Епископ Лука. Профессор </a:t>
            </a:r>
            <a:r>
              <a:rPr lang="ru-RU" dirty="0" err="1" smtClean="0"/>
              <a:t>Войно-Ясенецкий</a:t>
            </a:r>
            <a:r>
              <a:rPr lang="ru-RU" dirty="0" smtClean="0"/>
              <a:t>. Очерки гнойной хирургии». </a:t>
            </a:r>
            <a:endParaRPr lang="ru-RU" dirty="0"/>
          </a:p>
        </p:txBody>
      </p:sp>
      <p:pic>
        <p:nvPicPr>
          <p:cNvPr id="4" name="Picture 2" descr="C:\Users\suhotskayae\Desktop\войно-ясенецкий\img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3149583" cy="470852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397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suhotskayae</dc:creator>
  <cp:lastModifiedBy>otdobr4</cp:lastModifiedBy>
  <cp:revision>118</cp:revision>
  <dcterms:created xsi:type="dcterms:W3CDTF">2017-04-12T06:50:47Z</dcterms:created>
  <dcterms:modified xsi:type="dcterms:W3CDTF">2017-04-21T03:24:10Z</dcterms:modified>
</cp:coreProperties>
</file>