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5"/>
  </p:notesMasterIdLst>
  <p:handoutMasterIdLst>
    <p:handoutMasterId r:id="rId36"/>
  </p:handoutMasterIdLst>
  <p:sldIdLst>
    <p:sldId id="264" r:id="rId3"/>
    <p:sldId id="312" r:id="rId4"/>
    <p:sldId id="281" r:id="rId5"/>
    <p:sldId id="309" r:id="rId6"/>
    <p:sldId id="307" r:id="rId7"/>
    <p:sldId id="283" r:id="rId8"/>
    <p:sldId id="290" r:id="rId9"/>
    <p:sldId id="310" r:id="rId10"/>
    <p:sldId id="308" r:id="rId11"/>
    <p:sldId id="311" r:id="rId12"/>
    <p:sldId id="289" r:id="rId13"/>
    <p:sldId id="291" r:id="rId14"/>
    <p:sldId id="292" r:id="rId15"/>
    <p:sldId id="294" r:id="rId16"/>
    <p:sldId id="298" r:id="rId17"/>
    <p:sldId id="299" r:id="rId18"/>
    <p:sldId id="300" r:id="rId19"/>
    <p:sldId id="301" r:id="rId20"/>
    <p:sldId id="302" r:id="rId21"/>
    <p:sldId id="303" r:id="rId22"/>
    <p:sldId id="288" r:id="rId23"/>
    <p:sldId id="313" r:id="rId24"/>
    <p:sldId id="314" r:id="rId25"/>
    <p:sldId id="315" r:id="rId26"/>
    <p:sldId id="317" r:id="rId27"/>
    <p:sldId id="318" r:id="rId28"/>
    <p:sldId id="319" r:id="rId29"/>
    <p:sldId id="320" r:id="rId30"/>
    <p:sldId id="321" r:id="rId31"/>
    <p:sldId id="316" r:id="rId32"/>
    <p:sldId id="322" r:id="rId33"/>
    <p:sldId id="266" r:id="rId3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 showGuides="1">
      <p:cViewPr varScale="1">
        <p:scale>
          <a:sx n="69" d="100"/>
          <a:sy n="69" d="100"/>
        </p:scale>
        <p:origin x="-726" y="-9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pPr/>
              <a:t>30.01.2018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30.01.2018</a:t>
            </a:fld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ru-RU" noProof="0" smtClean="0"/>
              <a:pPr/>
              <a:t>30.01.2018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836712"/>
            <a:ext cx="10157354" cy="9245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Сводная таблица успеваемости ЭГ и КГ после эксперимента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77789" y="1988838"/>
          <a:ext cx="11020920" cy="44644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456383"/>
                <a:gridCol w="1728192"/>
                <a:gridCol w="1800200"/>
                <a:gridCol w="1831961"/>
                <a:gridCol w="2204184"/>
              </a:tblGrid>
              <a:tr h="89290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Группа 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Баллы успеваемости студентов в %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8579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б</a:t>
                      </a:r>
                      <a:endParaRPr lang="ru-RU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 б</a:t>
                      </a:r>
                      <a:endParaRPr lang="ru-RU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б</a:t>
                      </a:r>
                      <a:endParaRPr lang="ru-RU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24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7б и менее</a:t>
                      </a:r>
                      <a:endParaRPr lang="ru-RU" b="1" i="0" dirty="0"/>
                    </a:p>
                  </a:txBody>
                  <a:tcPr/>
                </a:tc>
              </a:tr>
              <a:tr h="89290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Контрольная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77%</a:t>
                      </a:r>
                    </a:p>
                  </a:txBody>
                  <a:tcPr marL="68580" marR="68580" marT="0" marB="0"/>
                </a:tc>
              </a:tr>
              <a:tr h="89290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Экспериментальная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25%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43%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404664"/>
            <a:ext cx="10157354" cy="1068536"/>
          </a:xfrm>
        </p:spPr>
        <p:txBody>
          <a:bodyPr/>
          <a:lstStyle/>
          <a:p>
            <a:pPr algn="ctr"/>
            <a:r>
              <a:rPr lang="ru-RU" dirty="0" smtClean="0"/>
              <a:t>Практическая значимость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Материалы работы могут быть использованы в преподавании иностранных языков в языковом и неязыковом вузе, в частности, 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Читинской государственной 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медицинской академии.</a:t>
            </a:r>
            <a:endParaRPr lang="en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1" descr="C:\Users\Юлия\Desktop\1436518302_plan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2484" y="3455622"/>
            <a:ext cx="5184576" cy="3402378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9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6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6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2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4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7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3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9876" y="2060848"/>
            <a:ext cx="7008574" cy="129698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163" y="-228600"/>
            <a:ext cx="13011151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Юлия\Desktop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8588" y="4149080"/>
            <a:ext cx="4294213" cy="2898594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7828" y="908720"/>
            <a:ext cx="108732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ru-RU" sz="2800" b="1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М</a:t>
            </a:r>
            <a:r>
              <a:rPr lang="ru-RU" sz="2800" b="1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едиаобразование</a:t>
            </a:r>
            <a:r>
              <a:rPr lang="ru-RU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 – это процесс развития личности с помощью и на материале средств массовой </a:t>
            </a:r>
            <a:br>
              <a:rPr lang="ru-RU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</a:br>
            <a:r>
              <a:rPr lang="ru-RU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коммуникации с целью формирования культуры </a:t>
            </a:r>
            <a:br>
              <a:rPr lang="ru-RU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</a:br>
            <a:r>
              <a:rPr lang="ru-RU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общения с медиа, творческих, коммуникативных способностей, критического мышления, умений полноценного восприятия, интерпретации, анализа и оценки </a:t>
            </a:r>
            <a:r>
              <a:rPr lang="ru-RU" kern="0" dirty="0" err="1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медиатекстов</a:t>
            </a:r>
            <a:r>
              <a:rPr lang="ru-RU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, обучения различным формам самовыражения при помощи </a:t>
            </a:r>
            <a:r>
              <a:rPr lang="ru-RU" kern="0" dirty="0" err="1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медиатехники</a:t>
            </a:r>
            <a:r>
              <a:rPr lang="ru-RU" sz="1800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. </a:t>
            </a:r>
            <a:br>
              <a:rPr lang="ru-RU" sz="1800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</a:br>
            <a:r>
              <a:rPr lang="ru-RU" b="1" kern="0" dirty="0" smtClean="0">
                <a:latin typeface="Century Gothic" pitchFamily="34" charset="0"/>
                <a:ea typeface="Arial"/>
                <a:cs typeface="Times New Roman" pitchFamily="18" charset="0"/>
                <a:sym typeface="Arial"/>
              </a:rPr>
              <a:t>                                                                                                    А.В. Федоров</a:t>
            </a:r>
          </a:p>
          <a:p>
            <a:pPr lvl="0" defTabSz="914400">
              <a:defRPr/>
            </a:pP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pka-knig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Stopka-knig</Template>
  <TotalTime>0</TotalTime>
  <Words>73</Words>
  <Application>Microsoft Office PowerPoint</Application>
  <PresentationFormat>Произвольный</PresentationFormat>
  <Paragraphs>24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Stopka-knig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Сводная таблица успеваемости ЭГ и КГ после эксперимента </vt:lpstr>
      <vt:lpstr>Практическая значимость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2016-06-12T07:49:54Z</dcterms:created>
  <dcterms:modified xsi:type="dcterms:W3CDTF">2018-01-30T10:44:23Z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