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7" r:id="rId12"/>
    <p:sldId id="296" r:id="rId13"/>
    <p:sldId id="298" r:id="rId14"/>
    <p:sldId id="299" r:id="rId15"/>
    <p:sldId id="294" r:id="rId16"/>
    <p:sldId id="265" r:id="rId17"/>
    <p:sldId id="266" r:id="rId18"/>
    <p:sldId id="267" r:id="rId19"/>
    <p:sldId id="290" r:id="rId20"/>
    <p:sldId id="292" r:id="rId21"/>
    <p:sldId id="268" r:id="rId22"/>
    <p:sldId id="269" r:id="rId23"/>
    <p:sldId id="270" r:id="rId24"/>
    <p:sldId id="271" r:id="rId25"/>
    <p:sldId id="272" r:id="rId26"/>
    <p:sldId id="273" r:id="rId27"/>
    <p:sldId id="278" r:id="rId28"/>
    <p:sldId id="274" r:id="rId29"/>
    <p:sldId id="275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8" r:id="rId40"/>
    <p:sldId id="28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>
      <p:cViewPr varScale="1">
        <p:scale>
          <a:sx n="78" d="100"/>
          <a:sy n="78" d="100"/>
        </p:scale>
        <p:origin x="-2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разование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_UWP8P6yv2A.jpg"/>
          <p:cNvPicPr>
            <a:picLocks noChangeAspect="1"/>
          </p:cNvPicPr>
          <p:nvPr/>
        </p:nvPicPr>
        <p:blipFill>
          <a:blip r:embed="rId3" cstate="print"/>
          <a:srcRect l="12235" t="10818"/>
          <a:stretch>
            <a:fillRect/>
          </a:stretch>
        </p:blipFill>
        <p:spPr>
          <a:xfrm>
            <a:off x="2051720" y="1556792"/>
            <a:ext cx="6732240" cy="474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077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7 декабря 2017 года на VI Всероссийском форуме обучающихся медицине и фармации </a:t>
            </a:r>
            <a:r>
              <a:rPr lang="ru-RU" sz="2000" dirty="0" smtClean="0"/>
              <a:t>состоялось XIII </a:t>
            </a:r>
            <a:r>
              <a:rPr lang="ru-RU" sz="2000" dirty="0" smtClean="0"/>
              <a:t>заседание Совета студентов медицинских и фармацевтических вузов при Минздраве России. Новый состав Совета собрался для решения организационных вопросов и выстраивания концепции дальнейшего развития.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5298" name="AutoShape 2" descr="https%3A/pp.userapi.com/c824200/v824200891/47b5a/bp-a4NwV_Z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9" name="Picture 3" descr="C:\Users\1\Desktop\bp-a4NwV_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5820"/>
            <a:ext cx="7956376" cy="530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шестому вопросу повестки заседания «О выборах руководства Совета» решили следующее: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Избрать председателем Совета студентов при Минздраве России –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Гаврилова Егора Сергеевича, студента ФГБОУ ВО ДВГМУ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Минздрава России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Избрать заместителями председателя –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Огнева Юрия Николаевича, члена Общественного совета при Федеральном агентстве по делам молодежи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Завального Матвея Дмитриевича, студента ФГБОУ ВО ТГМУ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Минздрава России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Избрать ответственным секретарем –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Павленко Валерию Николаевну, ординатора ФГБОУ ВО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КубГМУ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Минздрава России</a:t>
            </a:r>
            <a:endParaRPr lang="ru-RU" dirty="0"/>
          </a:p>
        </p:txBody>
      </p:sp>
      <p:sp>
        <p:nvSpPr>
          <p:cNvPr id="57346" name="AutoShape 2" descr="https%3A/pp.userapi.com/c824200/v824200891/47b78/dZ7LmvdW2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7" name="Picture 3" descr="C:\Users\1\Desktop\dZ7LmvdW2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165" y="2996952"/>
            <a:ext cx="5793835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89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Было принято решение - ходатайствовать перед Министром здравоохранения Российской Федерации В.И. Скворцовой об изменении наименования Совета: «Совет обучающихся медицинских и фармацевтических ВУЗов при Министерстве Здравоохранения Российской Федерации»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Были утверждены координаторы и руководители комиссий. </a:t>
            </a:r>
            <a:br>
              <a:rPr lang="ru-RU" sz="2400" dirty="0" smtClean="0"/>
            </a:br>
            <a:r>
              <a:rPr lang="ru-RU" sz="2400" dirty="0" smtClean="0"/>
              <a:t>До 20 декабря комиссиям необходимо было предоставить: план работы с указанием основных направлений деятельности комиссии, проработанный тематический проект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0"/>
          <a:ext cx="6372200" cy="6857986"/>
        </p:xfrm>
        <a:graphic>
          <a:graphicData uri="http://schemas.openxmlformats.org/drawingml/2006/table">
            <a:tbl>
              <a:tblPr/>
              <a:tblGrid>
                <a:gridCol w="1771862"/>
                <a:gridCol w="2714687"/>
                <a:gridCol w="1089126"/>
                <a:gridCol w="796525"/>
              </a:tblGrid>
              <a:tr h="550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Фамилия И.О.</a:t>
                      </a:r>
                    </a:p>
                  </a:txBody>
                  <a:tcPr marL="6521" marR="6521" marT="6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Вуз</a:t>
                      </a:r>
                    </a:p>
                  </a:txBody>
                  <a:tcPr marL="6521" marR="6521" marT="6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баллов</a:t>
                      </a:r>
                    </a:p>
                  </a:txBody>
                  <a:tcPr marL="6521" marR="6521" marT="6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Рейтинг</a:t>
                      </a:r>
                    </a:p>
                  </a:txBody>
                  <a:tcPr marL="6521" marR="6521" marT="6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Асоскова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А. В.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РМАНПО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Токранова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К.П.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Казанский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Гаврилов Е.С.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Дальневосточный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Завальный М.Д.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Тихоокеанский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Пронина Д.Е.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Амурская ГМА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Козлова А.С.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Уральский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Гранаткин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М.А.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Рязанский ГМУ</a:t>
                      </a:r>
                    </a:p>
                  </a:txBody>
                  <a:tcPr marL="6521" marR="6521" marT="6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Влас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А.Ф.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Волгоградский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Лунев К.В.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Алтайский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Петрачкова Е.В.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Читинская ГМА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Жаворонкова А.Н.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Ярославский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Зинкина А.А.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Самарский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Конторович А.К.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Ростовский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Филимонов А.Е.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Сибирский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Шушкова Н.А.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Российский НИМУ 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Завалина Г.К.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Воронежский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Павленко В.Н.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Кубанский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Беловицкий Д.Г.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Ставропольский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Бучнева А.В.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МГМУ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Григорянц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Э.Г.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Пятигорский МФИ</a:t>
                      </a:r>
                    </a:p>
                  </a:txBody>
                  <a:tcPr marL="6521" marR="6521" marT="6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Сафина А.Р.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Башкирский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Щуцкий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М.В.</a:t>
                      </a:r>
                    </a:p>
                  </a:txBody>
                  <a:tcPr marL="6521" marR="6521" marT="6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Северо-Западный ГМУ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21" marR="6521" marT="6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88640"/>
          <a:ext cx="9143999" cy="2132856"/>
        </p:xfrm>
        <a:graphic>
          <a:graphicData uri="http://schemas.openxmlformats.org/drawingml/2006/table">
            <a:tbl>
              <a:tblPr/>
              <a:tblGrid>
                <a:gridCol w="1466491"/>
                <a:gridCol w="2501664"/>
                <a:gridCol w="320409"/>
                <a:gridCol w="320409"/>
                <a:gridCol w="320409"/>
                <a:gridCol w="320409"/>
                <a:gridCol w="320409"/>
                <a:gridCol w="320409"/>
                <a:gridCol w="332733"/>
                <a:gridCol w="332733"/>
                <a:gridCol w="332733"/>
                <a:gridCol w="332733"/>
                <a:gridCol w="332733"/>
                <a:gridCol w="332733"/>
                <a:gridCol w="332733"/>
                <a:gridCol w="332733"/>
                <a:gridCol w="591526"/>
              </a:tblGrid>
              <a:tr h="213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Фамилия И.О.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Вуз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Комитеты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Инсульт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фактов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работы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Единство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Диабет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Характеристика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 - профессионал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Форум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Заседание 07.12.2017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Трансляция ПМП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Поздравление с НГ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работы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Опросы</a:t>
                      </a:r>
                    </a:p>
                  </a:txBody>
                  <a:tcPr marL="4929" marR="4929" marT="49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2708920"/>
          <a:ext cx="9143998" cy="3472908"/>
        </p:xfrm>
        <a:graphic>
          <a:graphicData uri="http://schemas.openxmlformats.org/drawingml/2006/table">
            <a:tbl>
              <a:tblPr/>
              <a:tblGrid>
                <a:gridCol w="1466491"/>
                <a:gridCol w="2501663"/>
                <a:gridCol w="320409"/>
                <a:gridCol w="320409"/>
                <a:gridCol w="320409"/>
                <a:gridCol w="320409"/>
                <a:gridCol w="320409"/>
                <a:gridCol w="320409"/>
                <a:gridCol w="332733"/>
                <a:gridCol w="332733"/>
                <a:gridCol w="332733"/>
                <a:gridCol w="332733"/>
                <a:gridCol w="332733"/>
                <a:gridCol w="332733"/>
                <a:gridCol w="332733"/>
                <a:gridCol w="332733"/>
                <a:gridCol w="591526"/>
              </a:tblGrid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Манохин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М.М.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Ижевская ГМА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Новиков В.Д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Смоленский ГМУ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Овчинников Д.А.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Национальный МИЦ им. Алмазова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Озорных П.П.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СПбГМУ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Омельченко В.О.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Южно-Уральский ГМУ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Павленко В.Н.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Кубанский ГМУ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Первушина Е.С.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Санкт-Петербургская ГХФА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Петрачкова Е.В.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Читинская ГМА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Пронина Д.Е.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Амурская ГМА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Розин А.В.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Тверской ГМУ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Савельева Л.Э.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Свеверный ГМУ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Сафина А.Р.</a:t>
                      </a:r>
                    </a:p>
                  </a:txBody>
                  <a:tcPr marL="4929" marR="4929" marT="4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Башкирский ГМУ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29" marR="4929" marT="4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Моё личное\яяяяя\Москва декабрь 2017\Screenshot_20171207-144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755576"/>
            <a:ext cx="4932040" cy="876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бразование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916832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время работы Форума участники предоставили на  оценку экспертной комиссии 21 проект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pic>
        <p:nvPicPr>
          <p:cNvPr id="4" name="Содержимое 3" descr="1rJWvuCCSW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pic>
        <p:nvPicPr>
          <p:cNvPr id="4" name="Содержимое 3" descr="lm2LKL7W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pic>
        <p:nvPicPr>
          <p:cNvPr id="1026" name="Picture 2" descr="C:\Users\1\Desktop\Моё личное\яяяяя\Москва декабрь 2017\1512687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335" y="1600200"/>
            <a:ext cx="67833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ование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0" y="1628800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период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5 по 8 декабря 2017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г. Москве на базе федерального государственного бюджетного учреждения дополнительного профессионального образования «Всероссийский учебно-научно-методический центр по непрерывному медицинскому и фармацевтическому образованию» Министерства здравоохранения Российской Федерации состоялся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VI Всероссийский форум обучающихся медицине и фармации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pic>
        <p:nvPicPr>
          <p:cNvPr id="6" name="Picture 2" descr="C:\Users\1\Desktop\Моё личное\яяяяя\Москва декабрь 2017\1512687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335" y="1600200"/>
            <a:ext cx="67833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«Путь врача со знаком качества»</a:t>
            </a:r>
            <a:r>
              <a:rPr lang="ru-RU" dirty="0" smtClean="0"/>
              <a:t>, целью проекта стало создание условий для профессиональной ориентации на всех этапах образования и поддержания приверженности профессиональному выбору у студентов медицинских и фармацевтических вузов. В рамках данного проекта обучающиеся планируют разработать мероприятия в рамках </a:t>
            </a:r>
            <a:r>
              <a:rPr lang="ru-RU" dirty="0" err="1" smtClean="0"/>
              <a:t>довузовской</a:t>
            </a:r>
            <a:r>
              <a:rPr lang="ru-RU" dirty="0" smtClean="0"/>
              <a:t> подготовки, создать информационную площадку «Все о медицине» в социальных сетях, провести психологические тренинги и внедрить цикл занятий «Введение в специальность» для студентов 1 – 3 курса.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«Студенческий проектный офис Минздрава России»</a:t>
            </a:r>
            <a:r>
              <a:rPr lang="ru-RU" dirty="0" smtClean="0"/>
              <a:t>, целью проекта  стало формирование студенческого сообщества по управлению проектами для обеспечения эффективной реализации идей, обмен знаниями и опытом, а также получение дополнительных навыков и умений. В рамках данного проекта планируется наладить взаимодействие с департаментом медицинского образования и кадровой политики в здравоохранении Минздрава России, произвести набор участников в студенческий проектный офис и их обучить их проектному управлению, а также создать </a:t>
            </a:r>
            <a:r>
              <a:rPr lang="ru-RU" dirty="0" err="1" smtClean="0"/>
              <a:t>онлайн-платформу</a:t>
            </a:r>
            <a:r>
              <a:rPr lang="ru-RU" dirty="0" smtClean="0"/>
              <a:t> для функционирования проектного офиса.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«Научная мастерская»</a:t>
            </a:r>
            <a:r>
              <a:rPr lang="ru-RU" dirty="0" smtClean="0"/>
              <a:t>, целью проекта стала популяризация медицинского научно-практического движения среди старших классов. В рамках данного проекта планируется формирование пула наставников из обучающихся образовательных организаций высшего образования, команда проекта планирует разработать обучающую программу для учащихся старших классов, а также провести психологическую профориентацию школьников на актуальные аспекты медицинского и фармацевтического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Здравоохранение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«Выбор есть»</a:t>
            </a:r>
            <a:r>
              <a:rPr lang="ru-RU" dirty="0" smtClean="0"/>
              <a:t>, основной целью проекта является разработка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направленности в практическом здравоохранении. В рамках данной стратегии планируется разработать систему психологической оценки студентов медицинских и фармацевтических вузов с привлечением экспертов и профессионального сообщества.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Постерная</a:t>
            </a:r>
            <a:r>
              <a:rPr lang="ru-RU" dirty="0" smtClean="0"/>
              <a:t> проектная  выставка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43 проекта из различных образовательных организаций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Все проекты были отмечены Министром здравоохранения Российской Федерации В.И. Скворцовой, и по решению Форума было принято </a:t>
            </a:r>
            <a:r>
              <a:rPr lang="ru-RU" b="1" dirty="0" smtClean="0"/>
              <a:t>решение об издании сборника Форума</a:t>
            </a:r>
            <a:r>
              <a:rPr lang="ru-RU" dirty="0" smtClean="0"/>
              <a:t> с описанием всех представленных проектов и последующей трансляцией лучших практик в медицинские образовательные организации  и институты.</a:t>
            </a:r>
            <a:endParaRPr lang="ru-RU" dirty="0"/>
          </a:p>
        </p:txBody>
      </p:sp>
      <p:pic>
        <p:nvPicPr>
          <p:cNvPr id="4" name="Содержимое 3" descr="3pVFnQdkm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39447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образование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123728" y="1844824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 и тренинг «Как поставить диагноз?»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"Должностные и профессиональные преступления в сфере здравоохранения: особенности привлечения медицинских работников к уголовной ответственности»</a:t>
            </a:r>
          </a:p>
          <a:p>
            <a:r>
              <a:rPr lang="ru-RU" sz="2800" dirty="0" smtClean="0"/>
              <a:t>«Поликлиника </a:t>
            </a:r>
            <a:r>
              <a:rPr lang="en-US" sz="2800" dirty="0" smtClean="0"/>
              <a:t>XXI </a:t>
            </a:r>
            <a:r>
              <a:rPr lang="ru-RU" sz="2800" dirty="0" smtClean="0"/>
              <a:t>века. 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84482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Колодкин</a:t>
            </a:r>
            <a:r>
              <a:rPr lang="ru-RU" dirty="0" smtClean="0"/>
              <a:t> А.А.</a:t>
            </a:r>
            <a:endParaRPr lang="ru-RU" dirty="0"/>
          </a:p>
        </p:txBody>
      </p:sp>
      <p:pic>
        <p:nvPicPr>
          <p:cNvPr id="4" name="Содержимое 3" descr="JrWwkws6Q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7210234" cy="478112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JqUR1HKGu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ZiL0Ry8EV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yT_wBT8M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hvXg2mhni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pic>
        <p:nvPicPr>
          <p:cNvPr id="4" name="Содержимое 3" descr="SBeR0vrZf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«Поликлиника»</a:t>
            </a:r>
            <a:endParaRPr lang="ru-RU" dirty="0"/>
          </a:p>
        </p:txBody>
      </p:sp>
      <p:pic>
        <p:nvPicPr>
          <p:cNvPr id="4" name="Содержимое 3" descr="fI1ZhyAPV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HjSIfU7C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65lQZHaSW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Закрытие Форума</a:t>
            </a:r>
            <a:endParaRPr lang="ru-RU" dirty="0"/>
          </a:p>
        </p:txBody>
      </p:sp>
      <p:pic>
        <p:nvPicPr>
          <p:cNvPr id="4" name="Содержимое 3" descr="Wxrxqf-ee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Министр здравоохранения РФ Скворцова В.И.</a:t>
            </a:r>
            <a:endParaRPr lang="ru-RU" dirty="0"/>
          </a:p>
        </p:txBody>
      </p:sp>
      <p:pic>
        <p:nvPicPr>
          <p:cNvPr id="4" name="Содержимое 3" descr="w0BmKxvO_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190" y="1600200"/>
            <a:ext cx="6787619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x9m-h8u-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Резолюция Форума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 итогам работы Форума Министерству здравоохранения Российской Федерации предлагается:</a:t>
            </a:r>
            <a:endParaRPr lang="ru-RU" dirty="0" smtClean="0"/>
          </a:p>
          <a:p>
            <a:r>
              <a:rPr lang="ru-RU" dirty="0" smtClean="0"/>
              <a:t>поддержать проекты </a:t>
            </a:r>
            <a:r>
              <a:rPr lang="ru-RU" dirty="0" err="1" smtClean="0"/>
              <a:t>постерной</a:t>
            </a:r>
            <a:r>
              <a:rPr lang="ru-RU" dirty="0" smtClean="0"/>
              <a:t> проектной выставки, отмеченные всероссийскими студенческими организациями, Российскими фармацевтическими компаниями, проекты, созданные и представленные в результате работы Форума, и оказать содействие в их реализации;</a:t>
            </a:r>
          </a:p>
          <a:p>
            <a:r>
              <a:rPr lang="ru-RU" dirty="0" smtClean="0"/>
              <a:t>рассмотреть возможность создания Совета молодых ученых и студентов Минздрава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oIZ1pcbzr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ование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1595021"/>
            <a:ext cx="6804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Приветствовала студентов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заместитель Министра здравоохранения Российской Федерации Татьяна Владимировна Яковлева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отметив, что у российской медицины прекрасное будущее, когда в зале собрались обучающиеся, считающие главными качествами профессии ответственность, стремление к развитию, доброту и любовь к людям.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«С такими установками мы будем жить до ста лет!»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- подчеркнула Татьяна Владимировна.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Проект-игра «Поликлиника»</a:t>
            </a:r>
          </a:p>
          <a:p>
            <a:pPr>
              <a:buNone/>
            </a:pPr>
            <a:r>
              <a:rPr lang="ru-RU" dirty="0" smtClean="0"/>
              <a:t>Проект «Психосенсорная комната 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QhdnxWi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657184" cy="7587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ование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1988840"/>
            <a:ext cx="6408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Пленарное заседание проходило под председательством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директора Департамента медицинского образования и кадровой политики в здравоохранении Министерства здравоохранения Российской Федерации Татьяны Владимировны Семеновой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ование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1988840"/>
            <a:ext cx="5796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 семинара и лекции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 модулей дискуссионной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мастер-классов и тренингов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личного развития,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 тематических блоков по управлению проектами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Принятие  участия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брейнсторминге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проектных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форсайт-сессиях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1qk7fsp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452747" cy="6673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8CUTr4sY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7416" y="-245160"/>
            <a:ext cx="5256584" cy="7103160"/>
          </a:xfr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288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 декабря председатель комитета Государственной Думы по охране здоровья 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Дмитрий Анатольевич Морозов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провёл содержательный брифинг с участниками форума.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89040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«Чтобы вы испытали счастье, нужно быть востребованным в самом главном – врачевании».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887</Words>
  <Application>Microsoft Office PowerPoint</Application>
  <PresentationFormat>Экран (4:3)</PresentationFormat>
  <Paragraphs>366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Проектная деятельность </vt:lpstr>
      <vt:lpstr>Проектная деятельность </vt:lpstr>
      <vt:lpstr>Проектная деятельность </vt:lpstr>
      <vt:lpstr>Проектная деятельность </vt:lpstr>
      <vt:lpstr>Образование</vt:lpstr>
      <vt:lpstr>Развитие </vt:lpstr>
      <vt:lpstr>Наука</vt:lpstr>
      <vt:lpstr>Здравоохранение </vt:lpstr>
      <vt:lpstr>Постерная проектная  выставка</vt:lpstr>
      <vt:lpstr>Слайд 26</vt:lpstr>
      <vt:lpstr>Колодкин А.А.</vt:lpstr>
      <vt:lpstr>Слайд 28</vt:lpstr>
      <vt:lpstr>Слайд 29</vt:lpstr>
      <vt:lpstr>Слайд 30</vt:lpstr>
      <vt:lpstr>Интеллектуальная игра</vt:lpstr>
      <vt:lpstr>Игра  «Поликлиника»</vt:lpstr>
      <vt:lpstr>Слайд 33</vt:lpstr>
      <vt:lpstr>Слайд 34</vt:lpstr>
      <vt:lpstr>Закрытие Форума</vt:lpstr>
      <vt:lpstr>Министр здравоохранения РФ Скворцова В.И.</vt:lpstr>
      <vt:lpstr>Слайд 37</vt:lpstr>
      <vt:lpstr>Резолюция Форума</vt:lpstr>
      <vt:lpstr>Слайд 39</vt:lpstr>
      <vt:lpstr>Предложения: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Лизунька</cp:lastModifiedBy>
  <cp:revision>24</cp:revision>
  <dcterms:created xsi:type="dcterms:W3CDTF">2018-01-29T11:44:12Z</dcterms:created>
  <dcterms:modified xsi:type="dcterms:W3CDTF">2018-02-01T13:05:15Z</dcterms:modified>
</cp:coreProperties>
</file>